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2"/>
  </p:notesMasterIdLst>
  <p:sldIdLst>
    <p:sldId id="350" r:id="rId3"/>
    <p:sldId id="348" r:id="rId4"/>
    <p:sldId id="336" r:id="rId5"/>
    <p:sldId id="354" r:id="rId6"/>
    <p:sldId id="353" r:id="rId7"/>
    <p:sldId id="344" r:id="rId8"/>
    <p:sldId id="340" r:id="rId9"/>
    <p:sldId id="349" r:id="rId10"/>
    <p:sldId id="356" r:id="rId11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63" autoAdjust="0"/>
    <p:restoredTop sz="94728" autoAdjust="0"/>
  </p:normalViewPr>
  <p:slideViewPr>
    <p:cSldViewPr snapToGrid="0">
      <p:cViewPr varScale="1">
        <p:scale>
          <a:sx n="82" d="100"/>
          <a:sy n="82" d="100"/>
        </p:scale>
        <p:origin x="43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2355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620" tIns="46310" rIns="92620" bIns="4631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7" y="0"/>
            <a:ext cx="3011699" cy="463408"/>
          </a:xfrm>
          <a:prstGeom prst="rect">
            <a:avLst/>
          </a:prstGeom>
        </p:spPr>
        <p:txBody>
          <a:bodyPr vert="horz" lIns="92620" tIns="46310" rIns="92620" bIns="46310" rtlCol="0"/>
          <a:lstStyle>
            <a:lvl1pPr algn="r">
              <a:defRPr sz="1200"/>
            </a:lvl1pPr>
          </a:lstStyle>
          <a:p>
            <a:fld id="{ABFD154D-22C4-43B8-B06D-915208D73DCF}" type="datetimeFigureOut">
              <a:rPr lang="en-US" smtClean="0"/>
              <a:pPr/>
              <a:t>4/10/2018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20" tIns="46310" rIns="92620" bIns="4631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2"/>
            <a:ext cx="5560060" cy="3636705"/>
          </a:xfrm>
          <a:prstGeom prst="rect">
            <a:avLst/>
          </a:prstGeom>
        </p:spPr>
        <p:txBody>
          <a:bodyPr vert="horz" lIns="92620" tIns="46310" rIns="92620" bIns="4631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0"/>
            <a:ext cx="3011699" cy="463407"/>
          </a:xfrm>
          <a:prstGeom prst="rect">
            <a:avLst/>
          </a:prstGeom>
        </p:spPr>
        <p:txBody>
          <a:bodyPr vert="horz" lIns="92620" tIns="46310" rIns="92620" bIns="4631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7" y="8772670"/>
            <a:ext cx="3011699" cy="463407"/>
          </a:xfrm>
          <a:prstGeom prst="rect">
            <a:avLst/>
          </a:prstGeom>
        </p:spPr>
        <p:txBody>
          <a:bodyPr vert="horz" lIns="92620" tIns="46310" rIns="92620" bIns="46310" rtlCol="0" anchor="b"/>
          <a:lstStyle>
            <a:lvl1pPr algn="r">
              <a:defRPr sz="1200"/>
            </a:lvl1pPr>
          </a:lstStyle>
          <a:p>
            <a:fld id="{C78FDB78-135C-4626-8D54-BDB4AD216A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730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FDB78-135C-4626-8D54-BDB4AD216A1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113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ACA7073-7947-47C9-A533-1C731B65AF05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 dirty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sz="1600" dirty="0"/>
          </a:p>
          <a:p>
            <a:pPr eaLnBrk="1" hangingPunct="1">
              <a:spcBef>
                <a:spcPct val="0"/>
              </a:spcBef>
              <a:defRPr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18508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FDB78-135C-4626-8D54-BDB4AD216A1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275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FDB78-135C-4626-8D54-BDB4AD216A1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58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FDB78-135C-4626-8D54-BDB4AD216A1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023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FDB78-135C-4626-8D54-BDB4AD216A1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820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FDB78-135C-4626-8D54-BDB4AD216A1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98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7389" y="4387135"/>
            <a:ext cx="5579110" cy="4449421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1668E-6347-4066-AB78-019515BDF52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122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FDB78-135C-4626-8D54-BDB4AD216A1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134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3D50-2076-4E09-BEB3-F3E351720A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452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3D50-2076-4E09-BEB3-F3E351720A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752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3D50-2076-4E09-BEB3-F3E351720A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726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7105ED2-A92F-4CDB-92F1-BAC4AB0C8F0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77236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8154A-2123-4C50-933A-BED6CB8F940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78118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B5A2B-18A6-4056-9A03-66522161ED3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70750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D6A2D-BDD6-4075-BD30-56EE2DBF747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39314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3BD15-7185-409E-BD3B-B5346EA82C8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0220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A5A91-FC35-436E-8ADD-09168F577E9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05043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42549-E3D0-4127-8EFD-907C9ECED8E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11040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B871F-E39A-45D9-8DB8-E9672AF7514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97335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3D50-2076-4E09-BEB3-F3E351720A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3440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DF395-6CCD-414D-9737-30BC769A6E7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610771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50CAB-166F-49C9-BBDB-F30A0280682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135464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3E882-D2B3-46C9-A334-94CCAC00600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659205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B0E40-D606-43DB-B076-6117AF05FC6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85870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6682A-F75E-462F-934B-7FA01286318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35003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9E195-C00D-456F-AC06-AC20FD65C82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354123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7AE9F-1FE4-44BF-8DC7-6DFD4F46D0D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12723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833BD-F061-47D0-9E83-E4674D55069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7445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5B92B-9F53-4C3D-89D4-CACF193AC4A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666624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01251-1435-42B7-B72B-C285B2BB6EB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28361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3D50-2076-4E09-BEB3-F3E351720A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147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3D50-2076-4E09-BEB3-F3E351720A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91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3D50-2076-4E09-BEB3-F3E351720A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017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3D50-2076-4E09-BEB3-F3E351720A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165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3D50-2076-4E09-BEB3-F3E351720A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598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3D50-2076-4E09-BEB3-F3E351720A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348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3D50-2076-4E09-BEB3-F3E351720A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24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13D50-2076-4E09-BEB3-F3E351720A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451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4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2E17DBA3-7181-4A83-B1C6-4E690A52580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5110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7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51950" y="1470026"/>
            <a:ext cx="10515600" cy="2852737"/>
          </a:xfrm>
        </p:spPr>
        <p:txBody>
          <a:bodyPr/>
          <a:lstStyle/>
          <a:p>
            <a:r>
              <a:rPr lang="en-CA" b="1" dirty="0"/>
              <a:t>The Many Constructions of Salmon: How About Another One – Mine?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CA" dirty="0"/>
              <a:t>Paul Kariya, Coastal First Nation</a:t>
            </a:r>
          </a:p>
          <a:p>
            <a:pPr algn="ctr"/>
            <a:r>
              <a:rPr lang="en-CA" dirty="0"/>
              <a:t>American Fisheries Society, Kelowna </a:t>
            </a:r>
          </a:p>
          <a:p>
            <a:pPr algn="ctr"/>
            <a:r>
              <a:rPr lang="en-CA" dirty="0"/>
              <a:t>March 20, 2018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894375" cy="81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hinook-00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044" y="4914163"/>
            <a:ext cx="2514956" cy="170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3D50-2076-4E09-BEB3-F3E351720AB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29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3975"/>
            <a:r>
              <a:rPr lang="en-US" altLang="en-US" sz="4000" b="1" dirty="0"/>
              <a:t>Son of a Fisherman </a:t>
            </a:r>
          </a:p>
        </p:txBody>
      </p:sp>
      <p:pic>
        <p:nvPicPr>
          <p:cNvPr id="13315" name="Picture 8" descr="Picture 06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03438" y="3860800"/>
            <a:ext cx="3560762" cy="2089150"/>
          </a:xfrm>
        </p:spPr>
      </p:pic>
      <p:pic>
        <p:nvPicPr>
          <p:cNvPr id="13316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19739" y="1600201"/>
            <a:ext cx="4687887" cy="3197225"/>
          </a:xfrm>
        </p:spPr>
      </p:pic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412876"/>
            <a:ext cx="403225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" descr="3-21-2009_00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91175" y="3938588"/>
            <a:ext cx="4287838" cy="2443162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80845" y="602038"/>
            <a:ext cx="1896020" cy="81083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05ED2-A92F-4CDB-92F1-BAC4AB0C8F0A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03830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West Coast</a:t>
            </a:r>
            <a:br>
              <a:rPr lang="en-US" altLang="en-US" b="1" dirty="0"/>
            </a:br>
            <a:r>
              <a:rPr lang="en-US" altLang="en-US" b="1" dirty="0"/>
              <a:t>Lifestyle</a:t>
            </a:r>
          </a:p>
        </p:txBody>
      </p:sp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-316599"/>
            <a:ext cx="67056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11" descr="sushi goo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690814"/>
            <a:ext cx="5867400" cy="409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4790" y="5722678"/>
            <a:ext cx="1896020" cy="81083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3D50-2076-4E09-BEB3-F3E351720AB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16649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Ecosystems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732" y="224448"/>
            <a:ext cx="4354392" cy="423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7113" y="2501354"/>
            <a:ext cx="5181600" cy="3454400"/>
          </a:xfrm>
        </p:spPr>
      </p:pic>
      <p:pic>
        <p:nvPicPr>
          <p:cNvPr id="9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94770" y="3532397"/>
            <a:ext cx="4924424" cy="321075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536" y="5906481"/>
            <a:ext cx="1896020" cy="81083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3D50-2076-4E09-BEB3-F3E351720AB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6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Pacific Salmon and First Nations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23225"/>
            <a:ext cx="5384800" cy="2879912"/>
          </a:xfrm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756" y="1600200"/>
            <a:ext cx="3064488" cy="2185988"/>
          </a:xfrm>
        </p:spPr>
      </p:pic>
      <p:sp>
        <p:nvSpPr>
          <p:cNvPr id="2" name="Content Placeholder 1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0964" name="Picture 4" descr="FN ran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831" y="1281723"/>
            <a:ext cx="5348082" cy="282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7536" y="334071"/>
            <a:ext cx="1896020" cy="810838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631" y="3786188"/>
            <a:ext cx="3363381" cy="252253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05ED2-A92F-4CDB-92F1-BAC4AB0C8F0A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0640609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6702780"/>
            <a:ext cx="9144000" cy="155221"/>
          </a:xfrm>
          <a:prstGeom prst="rect">
            <a:avLst/>
          </a:prstGeom>
          <a:solidFill>
            <a:srgbClr val="10253F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24000" y="1988501"/>
            <a:ext cx="9144000" cy="66322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24000" y="6437381"/>
            <a:ext cx="9144000" cy="343008"/>
          </a:xfrm>
          <a:prstGeom prst="rect">
            <a:avLst/>
          </a:prstGeom>
          <a:solidFill>
            <a:srgbClr val="A6A6A6"/>
          </a:solidFill>
          <a:ln>
            <a:solidFill>
              <a:srgbClr val="A6A6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84401" y="2130933"/>
            <a:ext cx="7924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Economic Reconciliation - Policy Issues</a:t>
            </a:r>
          </a:p>
        </p:txBody>
      </p:sp>
      <p:pic>
        <p:nvPicPr>
          <p:cNvPr id="15" name="Picture 14" descr="IMG_9800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0" y="441113"/>
            <a:ext cx="9144000" cy="137895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524000" y="0"/>
            <a:ext cx="9144000" cy="50799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524000" y="1789799"/>
            <a:ext cx="9144000" cy="15522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1" y="2592597"/>
            <a:ext cx="5305425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Cultural and social survival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High unemployment and poverty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Current fisheries model is breaking down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Marginal  recognition of FN Rights and Title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Economic leakage from the region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Coastal economies need investment + stewardship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Increasing foreign ownership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Reconciling joint management of fisheries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High risk of Litigation (Title and fish rights)</a:t>
            </a:r>
          </a:p>
        </p:txBody>
      </p:sp>
      <p:pic>
        <p:nvPicPr>
          <p:cNvPr id="11" name="Picture 4" descr="Sockeye-408092-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42" y="2857997"/>
            <a:ext cx="4649202" cy="308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6013" y="253998"/>
            <a:ext cx="1896020" cy="81083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3D50-2076-4E09-BEB3-F3E351720AB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261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6702780"/>
            <a:ext cx="9144000" cy="155221"/>
          </a:xfrm>
          <a:prstGeom prst="rect">
            <a:avLst/>
          </a:prstGeom>
          <a:solidFill>
            <a:srgbClr val="10253F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6180667"/>
            <a:ext cx="9144000" cy="522112"/>
          </a:xfrm>
          <a:prstGeom prst="rect">
            <a:avLst/>
          </a:prstGeom>
          <a:solidFill>
            <a:srgbClr val="A6A6A6"/>
          </a:solidFill>
          <a:ln>
            <a:solidFill>
              <a:srgbClr val="A6A6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514475" y="1534122"/>
            <a:ext cx="9144000" cy="50422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</a:rPr>
              <a:t>Vision – Coastal First Nations</a:t>
            </a:r>
          </a:p>
        </p:txBody>
      </p:sp>
      <p:pic>
        <p:nvPicPr>
          <p:cNvPr id="13" name="Picture 12" descr="IMG_9800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0" y="441113"/>
            <a:ext cx="9144000" cy="92096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524000" y="0"/>
            <a:ext cx="9144000" cy="50799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prstClr val="white"/>
                </a:solidFill>
              </a:rPr>
              <a:t>Fisheries Reconciliation between the First Nations of the North Pacific and CANADA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14475" y="1378902"/>
            <a:ext cx="9144000" cy="15522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14475" y="2459793"/>
            <a:ext cx="515302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CA" sz="1600" b="1" dirty="0">
                <a:solidFill>
                  <a:prstClr val="black"/>
                </a:solidFill>
              </a:rPr>
              <a:t>Successful  community based wild fisheries  access and aquaculture development model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CA" sz="1600" b="1" dirty="0">
                <a:solidFill>
                  <a:prstClr val="black"/>
                </a:solidFill>
              </a:rPr>
              <a:t>Sustainable growth of marine economy/jobs for region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CA" sz="1600" b="1" dirty="0">
                <a:solidFill>
                  <a:prstClr val="black"/>
                </a:solidFill>
              </a:rPr>
              <a:t> FN’s achieve Canadian avg. employment levels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CA" sz="1600" b="1" dirty="0">
                <a:solidFill>
                  <a:prstClr val="black"/>
                </a:solidFill>
              </a:rPr>
              <a:t> Acquisition of 20% of wild fishery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CA" sz="1600" b="1" dirty="0">
                <a:solidFill>
                  <a:prstClr val="black"/>
                </a:solidFill>
              </a:rPr>
              <a:t>Joint-management of Oceans and Fisheries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CA" sz="1600" b="1" dirty="0">
                <a:solidFill>
                  <a:prstClr val="black"/>
                </a:solidFill>
              </a:rPr>
              <a:t>Healthy, self-determined First Nations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CA" sz="1600" b="1" dirty="0">
                <a:solidFill>
                  <a:prstClr val="black"/>
                </a:solidFill>
              </a:rPr>
              <a:t>New agreements and strong relationship with Canada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CA" sz="1600" b="1" dirty="0">
                <a:solidFill>
                  <a:prstClr val="black"/>
                </a:solidFill>
              </a:rPr>
              <a:t>Reduced conflict and litigation – </a:t>
            </a:r>
            <a:r>
              <a:rPr lang="en-CA" sz="1600" b="1" i="1" dirty="0">
                <a:solidFill>
                  <a:prstClr val="black"/>
                </a:solidFill>
              </a:rPr>
              <a:t>peace on the water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537" y="2589125"/>
            <a:ext cx="4564153" cy="29966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4259" y="5180335"/>
            <a:ext cx="1896020" cy="81083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3D50-2076-4E09-BEB3-F3E351720AB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265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65298"/>
            <a:ext cx="10515600" cy="1325563"/>
          </a:xfrm>
        </p:spPr>
        <p:txBody>
          <a:bodyPr>
            <a:normAutofit/>
          </a:bodyPr>
          <a:lstStyle/>
          <a:p>
            <a:r>
              <a:rPr lang="en-CA" sz="4000" b="1" dirty="0"/>
              <a:t>Drought and Possible Role for Renewable Energy</a:t>
            </a:r>
            <a:endParaRPr lang="en-US" sz="2800" b="1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354016" y="1582606"/>
            <a:ext cx="4582361" cy="2442308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713" y="1198549"/>
            <a:ext cx="6588287" cy="3387293"/>
          </a:xfr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0813" y="5906294"/>
            <a:ext cx="1896020" cy="810838"/>
          </a:xfrm>
          <a:prstGeom prst="rect">
            <a:avLst/>
          </a:prstGeom>
        </p:spPr>
      </p:pic>
      <p:pic>
        <p:nvPicPr>
          <p:cNvPr id="20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575" y="2726286"/>
            <a:ext cx="2945842" cy="3925288"/>
          </a:xfrm>
        </p:spPr>
      </p:pic>
    </p:spTree>
    <p:extLst>
      <p:ext uri="{BB962C8B-B14F-4D97-AF65-F5344CB8AC3E}">
        <p14:creationId xmlns:p14="http://schemas.microsoft.com/office/powerpoint/2010/main" val="3059927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Future Constructions of Salmon – Shared Values to Action</a:t>
            </a:r>
          </a:p>
        </p:txBody>
      </p:sp>
      <p:graphicFrame>
        <p:nvGraphicFramePr>
          <p:cNvPr id="5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48966393"/>
              </p:ext>
            </p:extLst>
          </p:nvPr>
        </p:nvGraphicFramePr>
        <p:xfrm>
          <a:off x="609600" y="2251537"/>
          <a:ext cx="4444721" cy="322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Bitmap Image" r:id="rId4" imgW="8783276" imgH="5257143" progId="Paint.Picture">
                  <p:embed/>
                </p:oleObj>
              </mc:Choice>
              <mc:Fallback>
                <p:oleObj name="Bitmap Image" r:id="rId4" imgW="8783276" imgH="5257143" progId="Paint.Picture">
                  <p:embed/>
                  <p:pic>
                    <p:nvPicPr>
                      <p:cNvPr id="614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251537"/>
                        <a:ext cx="4444721" cy="322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4775" y="1660406"/>
            <a:ext cx="6397625" cy="4405550"/>
          </a:xfr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0" y="5909600"/>
            <a:ext cx="1894375" cy="81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3BD15-7185-409E-BD3B-B5346EA82C8B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86017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40175</TotalTime>
  <Words>206</Words>
  <Application>Microsoft Office PowerPoint</Application>
  <PresentationFormat>Widescreen</PresentationFormat>
  <Paragraphs>47</Paragraphs>
  <Slides>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Default Design</vt:lpstr>
      <vt:lpstr>Bitmap Image</vt:lpstr>
      <vt:lpstr>The Many Constructions of Salmon: How About Another One – Mine?</vt:lpstr>
      <vt:lpstr>Son of a Fisherman </vt:lpstr>
      <vt:lpstr>West Coast Lifestyle</vt:lpstr>
      <vt:lpstr>Ecosystems</vt:lpstr>
      <vt:lpstr>Pacific Salmon and First Nations</vt:lpstr>
      <vt:lpstr>PowerPoint Presentation</vt:lpstr>
      <vt:lpstr>PowerPoint Presentation</vt:lpstr>
      <vt:lpstr>Drought and Possible Role for Renewable Energy</vt:lpstr>
      <vt:lpstr>Future Constructions of Salmon – Shared Values to Action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Kariya</dc:creator>
  <cp:lastModifiedBy>Benjamin Cross</cp:lastModifiedBy>
  <cp:revision>63</cp:revision>
  <cp:lastPrinted>2017-09-21T23:48:26Z</cp:lastPrinted>
  <dcterms:created xsi:type="dcterms:W3CDTF">2018-03-17T23:51:11Z</dcterms:created>
  <dcterms:modified xsi:type="dcterms:W3CDTF">2018-04-11T03:20:07Z</dcterms:modified>
</cp:coreProperties>
</file>