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525" r:id="rId3"/>
    <p:sldId id="526" r:id="rId4"/>
    <p:sldId id="319" r:id="rId5"/>
    <p:sldId id="486" r:id="rId6"/>
    <p:sldId id="332" r:id="rId7"/>
    <p:sldId id="261" r:id="rId8"/>
    <p:sldId id="325" r:id="rId9"/>
    <p:sldId id="266" r:id="rId10"/>
    <p:sldId id="532" r:id="rId11"/>
    <p:sldId id="326" r:id="rId12"/>
    <p:sldId id="520" r:id="rId13"/>
    <p:sldId id="563" r:id="rId14"/>
    <p:sldId id="558" r:id="rId15"/>
    <p:sldId id="559" r:id="rId16"/>
    <p:sldId id="560" r:id="rId17"/>
    <p:sldId id="542" r:id="rId18"/>
    <p:sldId id="541" r:id="rId19"/>
    <p:sldId id="551" r:id="rId20"/>
    <p:sldId id="50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pos="161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haniel Furey" initials="NF" lastIdx="9" clrIdx="0">
    <p:extLst>
      <p:ext uri="{19B8F6BF-5375-455C-9EA6-DF929625EA0E}">
        <p15:presenceInfo xmlns:p15="http://schemas.microsoft.com/office/powerpoint/2012/main" userId="1651fab5952cdf45" providerId="Windows Live"/>
      </p:ext>
    </p:extLst>
  </p:cmAuthor>
  <p:cmAuthor id="2" name="Nathan" initials="N" lastIdx="3" clrIdx="1">
    <p:extLst>
      <p:ext uri="{19B8F6BF-5375-455C-9EA6-DF929625EA0E}">
        <p15:presenceInfo xmlns:p15="http://schemas.microsoft.com/office/powerpoint/2012/main" userId="Nath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963C"/>
    <a:srgbClr val="BBCA4E"/>
    <a:srgbClr val="598234"/>
    <a:srgbClr val="AEBD38"/>
    <a:srgbClr val="7F97AF"/>
    <a:srgbClr val="728CA6"/>
    <a:srgbClr val="B4C2D0"/>
    <a:srgbClr val="66829E"/>
    <a:srgbClr val="77798D"/>
    <a:srgbClr val="505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594" y="72"/>
      </p:cViewPr>
      <p:guideLst>
        <p:guide orient="horz" pos="2387"/>
        <p:guide pos="16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CC1DB-8CFD-4B97-B503-8B8C1022BD7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95F5E-F6BB-4B68-AEE5-6938175CF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68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5:27 – 6:09</a:t>
            </a:r>
          </a:p>
          <a:p>
            <a:r>
              <a:rPr lang="en-US" dirty="0"/>
              <a:t>69-27 = 42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95F5E-F6BB-4B68-AEE5-6938175CF9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7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4963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Relationship to </a:t>
            </a:r>
            <a:r>
              <a:rPr lang="en-US" dirty="0" err="1"/>
              <a:t>brookies</a:t>
            </a:r>
            <a:r>
              <a:rPr lang="en-US" dirty="0"/>
              <a:t> – scientific name?</a:t>
            </a:r>
          </a:p>
          <a:p>
            <a:r>
              <a:rPr lang="en-US" dirty="0"/>
              <a:t>Distributions of sockeye and bull trout – maps!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95F5E-F6BB-4B68-AEE5-6938175CF9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76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this plot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5A6CA-1FA1-40E0-9755-C97444C48E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96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Scale? Title? Another photo of bull trout size – sense of 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95F5E-F6BB-4B68-AEE5-6938175CF9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42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Animate bottom and top half of dot/box and whisker plots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95F5E-F6BB-4B68-AEE5-6938175CF9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29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6B91-B9AB-4929-B431-0099571AAE95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0873-5CC1-4540-B0AE-AC0A865E7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44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6B91-B9AB-4929-B431-0099571AAE95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0873-5CC1-4540-B0AE-AC0A865E7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89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6B91-B9AB-4929-B431-0099571AAE95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0873-5CC1-4540-B0AE-AC0A865E7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33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6B91-B9AB-4929-B431-0099571AAE95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0873-5CC1-4540-B0AE-AC0A865E7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68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6B91-B9AB-4929-B431-0099571AAE95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0873-5CC1-4540-B0AE-AC0A865E7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07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6B91-B9AB-4929-B431-0099571AAE95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0873-5CC1-4540-B0AE-AC0A865E7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0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6B91-B9AB-4929-B431-0099571AAE95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0873-5CC1-4540-B0AE-AC0A865E7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98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6B91-B9AB-4929-B431-0099571AAE95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0873-5CC1-4540-B0AE-AC0A865E7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75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6B91-B9AB-4929-B431-0099571AAE95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0873-5CC1-4540-B0AE-AC0A865E7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17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6B91-B9AB-4929-B431-0099571AAE95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0873-5CC1-4540-B0AE-AC0A865E7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3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6B91-B9AB-4929-B431-0099571AAE95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0873-5CC1-4540-B0AE-AC0A865E7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80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16B91-B9AB-4929-B431-0099571AAE95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B0873-5CC1-4540-B0AE-AC0A865E7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15.jpg"/><Relationship Id="rId2" Type="http://schemas.openxmlformats.org/officeDocument/2006/relationships/image" Target="../media/image5.jpeg"/><Relationship Id="rId16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sec cli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4429" r="27326" b="13000"/>
          <a:stretch/>
        </p:blipFill>
        <p:spPr>
          <a:xfrm>
            <a:off x="-17354" y="-3351"/>
            <a:ext cx="9161354" cy="68613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0809" y="809613"/>
            <a:ext cx="8222381" cy="1526866"/>
          </a:xfrm>
        </p:spPr>
        <p:txBody>
          <a:bodyPr>
            <a:normAutofit fontScale="90000"/>
          </a:bodyPr>
          <a:lstStyle/>
          <a:p>
            <a:r>
              <a:rPr lang="en-US" sz="5000" b="1" dirty="0">
                <a:solidFill>
                  <a:schemeClr val="bg1"/>
                </a:solidFill>
              </a:rPr>
              <a:t>Predator-prey interactions between bull trout and juvenile sockeye salmon in Chilko Lake, BC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149443"/>
            <a:ext cx="9161354" cy="2086493"/>
          </a:xfrm>
        </p:spPr>
        <p:txBody>
          <a:bodyPr>
            <a:normAutofit/>
          </a:bodyPr>
          <a:lstStyle/>
          <a:p>
            <a:r>
              <a:rPr lang="en-US" sz="4500" dirty="0">
                <a:solidFill>
                  <a:schemeClr val="bg1"/>
                </a:solidFill>
              </a:rPr>
              <a:t>Nathan B. Furey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752500-7CFC-42B9-BFD7-56197C2424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03"/>
          <a:stretch/>
        </p:blipFill>
        <p:spPr>
          <a:xfrm>
            <a:off x="7415733" y="4644333"/>
            <a:ext cx="1728267" cy="208303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821016D-893E-4F9C-96D5-4789DE762E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4362" y="5038697"/>
            <a:ext cx="519112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7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618" y="1341852"/>
            <a:ext cx="3380642" cy="253035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Short-term </a:t>
            </a:r>
            <a:r>
              <a:rPr lang="en-CA" dirty="0"/>
              <a:t>consumption is similar across temperatures…</a:t>
            </a:r>
            <a:br>
              <a:rPr lang="en-CA" dirty="0"/>
            </a:br>
            <a:br>
              <a:rPr lang="en-CA" dirty="0"/>
            </a:br>
            <a:endParaRPr lang="en-CA" dirty="0"/>
          </a:p>
        </p:txBody>
      </p:sp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16" y="503271"/>
            <a:ext cx="3352087" cy="595926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56618" y="3697403"/>
            <a:ext cx="3380642" cy="1262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…even the cold ones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3B7D33-D13C-420A-8478-A88233A606F2}"/>
              </a:ext>
            </a:extLst>
          </p:cNvPr>
          <p:cNvSpPr txBox="1">
            <a:spLocks/>
          </p:cNvSpPr>
          <p:nvPr/>
        </p:nvSpPr>
        <p:spPr>
          <a:xfrm>
            <a:off x="556618" y="5366857"/>
            <a:ext cx="3380642" cy="1262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How do they do it?</a:t>
            </a:r>
          </a:p>
        </p:txBody>
      </p:sp>
    </p:spTree>
    <p:extLst>
      <p:ext uri="{BB962C8B-B14F-4D97-AF65-F5344CB8AC3E}">
        <p14:creationId xmlns:p14="http://schemas.microsoft.com/office/powerpoint/2010/main" val="157046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9"/>
          <a:stretch/>
        </p:blipFill>
        <p:spPr>
          <a:xfrm>
            <a:off x="0" y="0"/>
            <a:ext cx="10247587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541942" y="2405575"/>
            <a:ext cx="436098" cy="4642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647451" y="2532185"/>
            <a:ext cx="211016" cy="2110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09271" y="3824067"/>
            <a:ext cx="436098" cy="4642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14780" y="3950677"/>
            <a:ext cx="211016" cy="2110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69150" y="4688058"/>
            <a:ext cx="436098" cy="4642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74659" y="4814668"/>
            <a:ext cx="211016" cy="2110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431704" y="3613052"/>
            <a:ext cx="436098" cy="4642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537213" y="3739662"/>
            <a:ext cx="211016" cy="2110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578350" y="4056183"/>
            <a:ext cx="436098" cy="4642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683859" y="4182793"/>
            <a:ext cx="211016" cy="2110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470453" y="2405575"/>
            <a:ext cx="436098" cy="4642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575962" y="2532185"/>
            <a:ext cx="211016" cy="2110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948823" y="4393807"/>
            <a:ext cx="436098" cy="4642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054332" y="4520417"/>
            <a:ext cx="211016" cy="2110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360946" y="6331584"/>
            <a:ext cx="221740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58129" y="5777586"/>
            <a:ext cx="10230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5 cm </a:t>
            </a:r>
          </a:p>
        </p:txBody>
      </p:sp>
    </p:spTree>
    <p:extLst>
      <p:ext uri="{BB962C8B-B14F-4D97-AF65-F5344CB8AC3E}">
        <p14:creationId xmlns:p14="http://schemas.microsoft.com/office/powerpoint/2010/main" val="79052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Nathan\Documents\Research Related\Chilko 2013\best pictures\bull trout\IMG_41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" t="59" r="3609" b="119"/>
          <a:stretch/>
        </p:blipFill>
        <p:spPr bwMode="auto">
          <a:xfrm>
            <a:off x="0" y="0"/>
            <a:ext cx="92291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4716379" y="56917"/>
            <a:ext cx="4512795" cy="6300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What types of smolts do bull trout eat?</a:t>
            </a:r>
            <a:endParaRPr lang="en-US" sz="5000" dirty="0"/>
          </a:p>
        </p:txBody>
      </p:sp>
      <p:pic>
        <p:nvPicPr>
          <p:cNvPr id="6" name="Picture 5" descr="https://3520a68e-a-d6d9d6da-s-sites.googlegroups.com/a/irri.org/snp-genotyping-mmal/services/fluidigm-genotyping/GSL%20IRRI%20Fluidigm%20Genotyping%20Rice%20.jpg?attachauth=ANoY7cp0DHHkBv-9xcE_f3FlPoGooLRYJ2A22mRWwVeThi_p_9UF5lZHNio7YbJEbo-Z6rJn8IhEFh53pr6VGL9RoizfS05i8eM-vcAnDVeyyZM9vbctBFnnS8DMojyGEV_9YLuoTcKVHCs0ni3DY-g2SHa6JZjwk0X6cOXsOcEtvnm8YnAwv1XCT0cEDizJ090QteE99IZQ50NFTdxZNEccCbGLP3cSxksGgpz0cGbwpQ6ht5tx7XxjKzio8nf4ZJHhDwE1x997r1CuGPDbk73y0gwfHq2KXhbW58crbawX1nVJucYjoWQ%3D&amp;attredirects=0">
            <a:extLst>
              <a:ext uri="{FF2B5EF4-FFF2-40B4-BE49-F238E27FC236}">
                <a16:creationId xmlns:a16="http://schemas.microsoft.com/office/drawing/2014/main" id="{D5272304-1893-4ACD-B7D8-AA72232E8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528" y="3954186"/>
            <a:ext cx="4063646" cy="290381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60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CBB8C5-9348-44DE-AE5D-D1E2D36E8DF0}"/>
              </a:ext>
            </a:extLst>
          </p:cNvPr>
          <p:cNvSpPr txBox="1"/>
          <p:nvPr/>
        </p:nvSpPr>
        <p:spPr>
          <a:xfrm>
            <a:off x="2956811" y="1711452"/>
            <a:ext cx="3230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Smaller smolts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DDEB4C-69E3-4380-AEE3-121F52918CC2}"/>
              </a:ext>
            </a:extLst>
          </p:cNvPr>
          <p:cNvSpPr txBox="1"/>
          <p:nvPr/>
        </p:nvSpPr>
        <p:spPr>
          <a:xfrm>
            <a:off x="1233808" y="3079631"/>
            <a:ext cx="66763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Smolts infected with infectious hematopoietic necrosis virus (IHN)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4FB71-C4FB-434D-B127-F744C84EE715}"/>
              </a:ext>
            </a:extLst>
          </p:cNvPr>
          <p:cNvSpPr txBox="1"/>
          <p:nvPr/>
        </p:nvSpPr>
        <p:spPr>
          <a:xfrm>
            <a:off x="1081267" y="244414"/>
            <a:ext cx="698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u="sng" dirty="0"/>
              <a:t>Bull trout are more likely to eat:</a:t>
            </a:r>
          </a:p>
        </p:txBody>
      </p:sp>
    </p:spTree>
    <p:extLst>
      <p:ext uri="{BB962C8B-B14F-4D97-AF65-F5344CB8AC3E}">
        <p14:creationId xmlns:p14="http://schemas.microsoft.com/office/powerpoint/2010/main" val="38924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sec cli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4429" r="27326" b="13000"/>
          <a:stretch/>
        </p:blipFill>
        <p:spPr>
          <a:xfrm>
            <a:off x="-17354" y="-3351"/>
            <a:ext cx="9161354" cy="6861351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105623" y="492106"/>
            <a:ext cx="8915400" cy="6300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How do smolts maximize survival?</a:t>
            </a:r>
          </a:p>
          <a:p>
            <a:pPr marL="0" indent="0" algn="ctr">
              <a:buNone/>
            </a:pPr>
            <a:endParaRPr lang="en-US" sz="50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50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5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By swamping predators</a:t>
            </a:r>
          </a:p>
          <a:p>
            <a:pPr algn="ctr"/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24144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48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76" y="0"/>
            <a:ext cx="8633757" cy="5975351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45"/>
          <a:stretch/>
        </p:blipFill>
        <p:spPr>
          <a:xfrm>
            <a:off x="428175" y="3710714"/>
            <a:ext cx="8633757" cy="226792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23"/>
          <a:stretch/>
        </p:blipFill>
        <p:spPr>
          <a:xfrm>
            <a:off x="428174" y="4365057"/>
            <a:ext cx="8633757" cy="16119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68086" y="0"/>
            <a:ext cx="7060277" cy="1041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50C7E5-3A06-4FB8-A170-98EB30DE6F35}"/>
              </a:ext>
            </a:extLst>
          </p:cNvPr>
          <p:cNvSpPr/>
          <p:nvPr/>
        </p:nvSpPr>
        <p:spPr>
          <a:xfrm>
            <a:off x="0" y="5996226"/>
            <a:ext cx="3657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/>
              <a:t>Furey et al. 2016b </a:t>
            </a:r>
          </a:p>
          <a:p>
            <a:r>
              <a:rPr lang="en-US" sz="2500" dirty="0"/>
              <a:t>Journal of Animal Ecology</a:t>
            </a:r>
            <a:endParaRPr lang="en-CA" sz="2500" dirty="0"/>
          </a:p>
        </p:txBody>
      </p:sp>
    </p:spTree>
    <p:extLst>
      <p:ext uri="{BB962C8B-B14F-4D97-AF65-F5344CB8AC3E}">
        <p14:creationId xmlns:p14="http://schemas.microsoft.com/office/powerpoint/2010/main" val="396654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sec cli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4429" r="27326" b="13000"/>
          <a:stretch/>
        </p:blipFill>
        <p:spPr>
          <a:xfrm>
            <a:off x="-17354" y="-3351"/>
            <a:ext cx="9161354" cy="6861351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105623" y="2361163"/>
            <a:ext cx="8915400" cy="6300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How do smolts influence bull trout movements?</a:t>
            </a:r>
          </a:p>
          <a:p>
            <a:pPr algn="ctr"/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287804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lko2014_VPS_trout_May6_7_black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0766" y="28618"/>
            <a:ext cx="4930814" cy="6706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7397" y="6389225"/>
            <a:ext cx="1047899" cy="2095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3604150-A55D-4FA9-AEBD-FA39A1720181}"/>
              </a:ext>
            </a:extLst>
          </p:cNvPr>
          <p:cNvSpPr txBox="1">
            <a:spLocks/>
          </p:cNvSpPr>
          <p:nvPr/>
        </p:nvSpPr>
        <p:spPr>
          <a:xfrm>
            <a:off x="842039" y="2579921"/>
            <a:ext cx="7782995" cy="108621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sz="2700" dirty="0">
                <a:latin typeface="+mj-lt"/>
              </a:rPr>
              <a:t>Furey and Hinch 2017, Transactions of the American Fisheries Society </a:t>
            </a:r>
          </a:p>
        </p:txBody>
      </p:sp>
    </p:spTree>
    <p:extLst>
      <p:ext uri="{BB962C8B-B14F-4D97-AF65-F5344CB8AC3E}">
        <p14:creationId xmlns:p14="http://schemas.microsoft.com/office/powerpoint/2010/main" val="390856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222" y="0"/>
            <a:ext cx="10287001" cy="685800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105623" y="492106"/>
            <a:ext cx="8915400" cy="6300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Do salmon influence bull trout movements at broader scales?</a:t>
            </a:r>
          </a:p>
          <a:p>
            <a:pPr algn="ctr"/>
            <a:endParaRPr lang="en-US" sz="5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59E661-66E8-457A-A8FB-DA9AA43C2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6512" y="3405689"/>
            <a:ext cx="3992877" cy="2245993"/>
          </a:xfrm>
          <a:prstGeom prst="rect">
            <a:avLst/>
          </a:prstGeom>
        </p:spPr>
      </p:pic>
      <p:pic>
        <p:nvPicPr>
          <p:cNvPr id="8" name="Picture 4" descr="Image result for FLNRO">
            <a:extLst>
              <a:ext uri="{FF2B5EF4-FFF2-40B4-BE49-F238E27FC236}">
                <a16:creationId xmlns:a16="http://schemas.microsoft.com/office/drawing/2014/main" id="{FD15DA84-090C-4E5D-AF7D-E5A0FBADF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906" y="4570503"/>
            <a:ext cx="1689799" cy="202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HCTF">
            <a:extLst>
              <a:ext uri="{FF2B5EF4-FFF2-40B4-BE49-F238E27FC236}">
                <a16:creationId xmlns:a16="http://schemas.microsoft.com/office/drawing/2014/main" id="{1F2D0533-4D77-4362-AF7C-8FAAD04B8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09" y="2201435"/>
            <a:ext cx="2581195" cy="223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07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" y="2016248"/>
            <a:ext cx="1523679" cy="1523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6" y="458884"/>
            <a:ext cx="1676705" cy="1339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39" y="392049"/>
            <a:ext cx="1465704" cy="1604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6" y="1766961"/>
            <a:ext cx="2438611" cy="89923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08107" y="5067347"/>
            <a:ext cx="1589553" cy="1715512"/>
            <a:chOff x="6840596" y="2429300"/>
            <a:chExt cx="1896519" cy="20468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7029" y="2429300"/>
              <a:ext cx="1730086" cy="173008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840596" y="4106769"/>
              <a:ext cx="1813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Dave Beauchamp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50518" y="3172690"/>
            <a:ext cx="1473016" cy="1676941"/>
            <a:chOff x="3677184" y="4173705"/>
            <a:chExt cx="1473016" cy="167694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184" y="4173705"/>
              <a:ext cx="1473016" cy="137142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785828" y="5481314"/>
              <a:ext cx="1255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Kristi Miller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9618" y="4816589"/>
            <a:ext cx="1321862" cy="2090415"/>
            <a:chOff x="2950332" y="1273531"/>
            <a:chExt cx="1321862" cy="209041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0332" y="1273531"/>
              <a:ext cx="1321862" cy="152914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064303" y="2717615"/>
              <a:ext cx="11754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Jonathon</a:t>
              </a:r>
            </a:p>
            <a:p>
              <a:r>
                <a:rPr lang="en-US" dirty="0"/>
                <a:t>Armstrong</a:t>
              </a:r>
            </a:p>
          </p:txBody>
        </p:sp>
      </p:grpSp>
      <p:pic>
        <p:nvPicPr>
          <p:cNvPr id="21" name="Picture 4" descr="Image result for FLNR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490" y="4213461"/>
            <a:ext cx="1919955" cy="230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44"/>
          <a:stretch/>
        </p:blipFill>
        <p:spPr>
          <a:xfrm>
            <a:off x="3237081" y="361293"/>
            <a:ext cx="2982178" cy="746107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7761644" y="1599540"/>
            <a:ext cx="1266993" cy="1850696"/>
            <a:chOff x="3290957" y="1887054"/>
            <a:chExt cx="1475326" cy="215500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7533" y="1887054"/>
              <a:ext cx="1428750" cy="1838325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290957" y="3672729"/>
              <a:ext cx="1350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David Welch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51599" y="1733381"/>
            <a:ext cx="69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Steve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5588" y="348734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83258" y="1940111"/>
            <a:ext cx="1017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Christine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16" y="1592462"/>
            <a:ext cx="1274716" cy="164013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257843" y="3191527"/>
            <a:ext cx="141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Erin </a:t>
            </a:r>
            <a:r>
              <a:rPr lang="en-US" dirty="0" err="1"/>
              <a:t>Rechisky</a:t>
            </a:r>
            <a:endParaRPr lang="en-US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660" y="1141555"/>
            <a:ext cx="2045967" cy="5579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17127" r="2196" b="33697"/>
          <a:stretch/>
        </p:blipFill>
        <p:spPr>
          <a:xfrm>
            <a:off x="1317082" y="2254652"/>
            <a:ext cx="1599490" cy="1313822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820540" y="3526858"/>
            <a:ext cx="69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Steve</a:t>
            </a:r>
          </a:p>
        </p:txBody>
      </p:sp>
      <p:pic>
        <p:nvPicPr>
          <p:cNvPr id="1026" name="Picture 2" descr="Image result for eduardo martins fish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651" y="4947273"/>
            <a:ext cx="1399897" cy="148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522264" y="6471609"/>
            <a:ext cx="175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Eduardo Martins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78" y="5036782"/>
            <a:ext cx="1459925" cy="1459925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322919" y="6471609"/>
            <a:ext cx="133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Scott Hinch</a:t>
            </a:r>
          </a:p>
        </p:txBody>
      </p:sp>
    </p:spTree>
    <p:extLst>
      <p:ext uri="{BB962C8B-B14F-4D97-AF65-F5344CB8AC3E}">
        <p14:creationId xmlns:p14="http://schemas.microsoft.com/office/powerpoint/2010/main" val="167864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6" grpId="0"/>
      <p:bldP spid="45" grpId="0"/>
      <p:bldP spid="47" grpId="0"/>
      <p:bldP spid="4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sec clip">
            <a:hlinkClick r:id="" action="ppaction://media"/>
            <a:extLst>
              <a:ext uri="{FF2B5EF4-FFF2-40B4-BE49-F238E27FC236}">
                <a16:creationId xmlns:a16="http://schemas.microsoft.com/office/drawing/2014/main" id="{945A3FBC-0E53-4FB9-B972-A881EE3B2C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4429" r="27326" b="13000"/>
          <a:stretch/>
        </p:blipFill>
        <p:spPr>
          <a:xfrm>
            <a:off x="-17354" y="-3351"/>
            <a:ext cx="9161354" cy="6861351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105623" y="100219"/>
            <a:ext cx="8915400" cy="66831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TAKE HOME MESSAGES</a:t>
            </a:r>
          </a:p>
          <a:p>
            <a:pPr marL="0" indent="0" algn="ctr">
              <a:buNone/>
            </a:pP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Smolt migrations influence bull trout feeding and behavior</a:t>
            </a:r>
          </a:p>
          <a:p>
            <a:pPr marL="0" indent="0" algn="ctr">
              <a:buNone/>
            </a:pPr>
            <a:endParaRPr lang="en-US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Bull trout predation may assist with “migratory culling” for smolts</a:t>
            </a:r>
          </a:p>
          <a:p>
            <a:pPr marL="0" indent="0" algn="ctr">
              <a:buNone/>
            </a:pPr>
            <a:endParaRPr lang="en-US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Federally and provincially managed species can interact</a:t>
            </a:r>
          </a:p>
          <a:p>
            <a:pPr marL="0" indent="0" algn="ctr">
              <a:buNone/>
            </a:pPr>
            <a:r>
              <a:rPr lang="en-US" sz="5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Thank you!    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n.b.furey@gmail.com</a:t>
            </a:r>
          </a:p>
          <a:p>
            <a:pPr marL="0" indent="0" algn="ctr">
              <a:buNone/>
            </a:pPr>
            <a:endParaRPr lang="en-US" sz="50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algn="ctr"/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24134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hape 211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3864667" y="4356232"/>
            <a:ext cx="2083792" cy="2368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 descr="http://openspacepugetsound.org/sites/default/files/pictures/Salish%20Sea%20Icon.pn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317366" y="630455"/>
            <a:ext cx="4258482" cy="1035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4672710" y="3350732"/>
            <a:ext cx="2102974" cy="989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2016266" y="2042260"/>
            <a:ext cx="2428459" cy="1395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3" t="5165" r="23530" b="6483"/>
          <a:stretch/>
        </p:blipFill>
        <p:spPr>
          <a:xfrm>
            <a:off x="142216" y="4417861"/>
            <a:ext cx="3183312" cy="2204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601" y="4459059"/>
            <a:ext cx="2163268" cy="21632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873" y="937081"/>
            <a:ext cx="1471172" cy="1796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47"/>
          <a:stretch/>
        </p:blipFill>
        <p:spPr>
          <a:xfrm>
            <a:off x="7245263" y="345290"/>
            <a:ext cx="1174282" cy="1504950"/>
          </a:xfrm>
          <a:prstGeom prst="rect">
            <a:avLst/>
          </a:prstGeom>
        </p:spPr>
      </p:pic>
      <p:pic>
        <p:nvPicPr>
          <p:cNvPr id="218" name="Shape 218" descr="https://uwaterloo.ca/environment/sites/ca.environment/files/resize/uploads/images/Mitacs_Accelerate_0-500x152.jpg"/>
          <p:cNvPicPr preferRelativeResize="0"/>
          <p:nvPr/>
        </p:nvPicPr>
        <p:blipFill rotWithShape="1">
          <a:blip r:embed="rId11" cstate="print">
            <a:alphaModFix/>
          </a:blip>
          <a:srcRect/>
          <a:stretch/>
        </p:blipFill>
        <p:spPr>
          <a:xfrm>
            <a:off x="637251" y="3483727"/>
            <a:ext cx="2921960" cy="88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Image result for HCT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045" y="2229514"/>
            <a:ext cx="1794717" cy="155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13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719" y="74635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Chilko Lake and sockeye salmon smolts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86" y="1892280"/>
            <a:ext cx="8477578" cy="4238789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2732974">
            <a:off x="5505638" y="2606191"/>
            <a:ext cx="961125" cy="26161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 dirty="0"/>
          </a:p>
          <a:p>
            <a:pPr algn="ctr">
              <a:defRPr/>
            </a:pPr>
            <a:endParaRPr lang="en-US" sz="1013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59" y="1965760"/>
            <a:ext cx="5455774" cy="409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6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Fence Smolt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832" cy="6858000"/>
          </a:xfrm>
        </p:spPr>
      </p:pic>
    </p:spTree>
    <p:extLst>
      <p:ext uri="{BB962C8B-B14F-4D97-AF65-F5344CB8AC3E}">
        <p14:creationId xmlns:p14="http://schemas.microsoft.com/office/powerpoint/2010/main" val="125036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28" y="126735"/>
            <a:ext cx="7886700" cy="1325563"/>
          </a:xfrm>
        </p:spPr>
        <p:txBody>
          <a:bodyPr/>
          <a:lstStyle/>
          <a:p>
            <a:pPr algn="ctr"/>
            <a:r>
              <a:rPr lang="en-CA" dirty="0"/>
              <a:t>Acoustic telemetry</a:t>
            </a:r>
          </a:p>
        </p:txBody>
      </p:sp>
      <p:pic>
        <p:nvPicPr>
          <p:cNvPr id="5" name="Picture 2" descr="http://vemco.com/wp-content/uploads/2015/01/vr2tx-we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254" y="1506050"/>
            <a:ext cx="1546311" cy="498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161" y="4436970"/>
            <a:ext cx="4243090" cy="145632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588089" y="5205042"/>
            <a:ext cx="670414" cy="246186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 rot="432470">
            <a:off x="3660626" y="4978896"/>
            <a:ext cx="914400" cy="914400"/>
          </a:xfrm>
          <a:prstGeom prst="arc">
            <a:avLst>
              <a:gd name="adj1" fmla="val 16200000"/>
              <a:gd name="adj2" fmla="val 19815303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Arc 12"/>
          <p:cNvSpPr/>
          <p:nvPr/>
        </p:nvSpPr>
        <p:spPr>
          <a:xfrm rot="583512">
            <a:off x="3455242" y="4763150"/>
            <a:ext cx="1307856" cy="1194191"/>
          </a:xfrm>
          <a:prstGeom prst="arc">
            <a:avLst>
              <a:gd name="adj1" fmla="val 16599389"/>
              <a:gd name="adj2" fmla="val 2017527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Arc 13"/>
          <p:cNvSpPr/>
          <p:nvPr/>
        </p:nvSpPr>
        <p:spPr>
          <a:xfrm rot="773734">
            <a:off x="3390329" y="4547486"/>
            <a:ext cx="1607846" cy="1420154"/>
          </a:xfrm>
          <a:prstGeom prst="arc">
            <a:avLst>
              <a:gd name="adj1" fmla="val 16493450"/>
              <a:gd name="adj2" fmla="val 20310633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Arc 14"/>
          <p:cNvSpPr/>
          <p:nvPr/>
        </p:nvSpPr>
        <p:spPr>
          <a:xfrm rot="693723">
            <a:off x="3120299" y="4325442"/>
            <a:ext cx="2230607" cy="1970217"/>
          </a:xfrm>
          <a:prstGeom prst="arc">
            <a:avLst>
              <a:gd name="adj1" fmla="val 16493450"/>
              <a:gd name="adj2" fmla="val 20229693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Arc 15"/>
          <p:cNvSpPr/>
          <p:nvPr/>
        </p:nvSpPr>
        <p:spPr>
          <a:xfrm rot="732316">
            <a:off x="3204795" y="4060888"/>
            <a:ext cx="2559031" cy="2260302"/>
          </a:xfrm>
          <a:prstGeom prst="arc">
            <a:avLst>
              <a:gd name="adj1" fmla="val 16068177"/>
              <a:gd name="adj2" fmla="val 20190351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Arc 16"/>
          <p:cNvSpPr/>
          <p:nvPr/>
        </p:nvSpPr>
        <p:spPr>
          <a:xfrm rot="696399">
            <a:off x="2899995" y="3727906"/>
            <a:ext cx="3344194" cy="2953809"/>
          </a:xfrm>
          <a:prstGeom prst="arc">
            <a:avLst>
              <a:gd name="adj1" fmla="val 16068177"/>
              <a:gd name="adj2" fmla="val 20110163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Arc 17"/>
          <p:cNvSpPr/>
          <p:nvPr/>
        </p:nvSpPr>
        <p:spPr>
          <a:xfrm rot="1016389">
            <a:off x="2877039" y="3242173"/>
            <a:ext cx="4021293" cy="3551867"/>
          </a:xfrm>
          <a:prstGeom prst="arc">
            <a:avLst>
              <a:gd name="adj1" fmla="val 15511866"/>
              <a:gd name="adj2" fmla="val 20110163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Oval 18"/>
          <p:cNvSpPr/>
          <p:nvPr/>
        </p:nvSpPr>
        <p:spPr>
          <a:xfrm>
            <a:off x="7455877" y="2285999"/>
            <a:ext cx="149470" cy="14947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8" t="38182" r="35566" b="24652"/>
          <a:stretch/>
        </p:blipFill>
        <p:spPr>
          <a:xfrm rot="5400000">
            <a:off x="685903" y="1368662"/>
            <a:ext cx="1884236" cy="254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3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"/>
                            </p:stCondLst>
                            <p:childTnLst>
                              <p:par>
                                <p:cTn id="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"/>
                            </p:stCondLst>
                            <p:childTnLst>
                              <p:par>
                                <p:cTn id="4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"/>
                            </p:stCondLst>
                            <p:childTnLst>
                              <p:par>
                                <p:cTn id="4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"/>
                            </p:stCondLst>
                            <p:childTnLst>
                              <p:par>
                                <p:cTn id="6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"/>
                            </p:stCondLst>
                            <p:childTnLst>
                              <p:par>
                                <p:cTn id="64" presetID="10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"/>
                            </p:stCondLst>
                            <p:childTnLst>
                              <p:par>
                                <p:cTn id="6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"/>
                            </p:stCondLst>
                            <p:childTnLst>
                              <p:par>
                                <p:cTn id="7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"/>
                            </p:stCondLst>
                            <p:childTnLst>
                              <p:par>
                                <p:cTn id="8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"/>
                            </p:stCondLst>
                            <p:childTnLst>
                              <p:par>
                                <p:cTn id="8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"/>
                            </p:stCondLst>
                            <p:childTnLst>
                              <p:par>
                                <p:cTn id="8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50"/>
                            </p:stCondLst>
                            <p:childTnLst>
                              <p:par>
                                <p:cTn id="92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"/>
                            </p:stCondLst>
                            <p:childTnLst>
                              <p:par>
                                <p:cTn id="107" presetID="10" presetClass="entr" presetSubtype="0" fill="hold" grpId="4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1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15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50"/>
                            </p:stCondLst>
                            <p:childTnLst>
                              <p:par>
                                <p:cTn id="119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"/>
                            </p:stCondLst>
                            <p:childTnLst>
                              <p:par>
                                <p:cTn id="123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450"/>
                            </p:stCondLst>
                            <p:childTnLst>
                              <p:par>
                                <p:cTn id="127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50"/>
                            </p:stCondLst>
                            <p:childTnLst>
                              <p:par>
                                <p:cTn id="135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50"/>
                            </p:stCondLst>
                            <p:childTnLst>
                              <p:par>
                                <p:cTn id="15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5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2" grpId="1" animBg="1"/>
      <p:bldP spid="12" grpId="2" animBg="1"/>
      <p:bldP spid="12" grpId="3" animBg="1"/>
      <p:bldP spid="12" grpId="4" animBg="1"/>
      <p:bldP spid="12" grpId="5" animBg="1"/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4" grpId="0" animBg="1"/>
      <p:bldP spid="14" grpId="1" animBg="1"/>
      <p:bldP spid="14" grpId="2" animBg="1"/>
      <p:bldP spid="14" grpId="3" animBg="1"/>
      <p:bldP spid="14" grpId="4" animBg="1"/>
      <p:bldP spid="14" grpId="5" animBg="1"/>
      <p:bldP spid="15" grpId="0" animBg="1"/>
      <p:bldP spid="15" grpId="1" animBg="1"/>
      <p:bldP spid="15" grpId="2" animBg="1"/>
      <p:bldP spid="15" grpId="3" animBg="1"/>
      <p:bldP spid="15" grpId="4" animBg="1"/>
      <p:bldP spid="15" grpId="5" animBg="1"/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9" grpId="0" animBg="1"/>
      <p:bldP spid="19" grpId="1" animBg="1"/>
      <p:bldP spid="1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0691" y="0"/>
            <a:ext cx="11756571" cy="6858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39700" y="1236824"/>
            <a:ext cx="8915400" cy="6300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Survival is lowest here</a:t>
            </a:r>
          </a:p>
          <a:p>
            <a:pPr marL="0" indent="0" algn="ctr">
              <a:buNone/>
            </a:pPr>
            <a:r>
              <a:rPr lang="en-US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(Clark et al. 2016, Ecological Applications)</a:t>
            </a:r>
          </a:p>
          <a:p>
            <a:pPr algn="ctr"/>
            <a:endParaRPr lang="en-US" sz="50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B5F0123-EED4-4E02-9AAB-91EF9FB5B922}"/>
              </a:ext>
            </a:extLst>
          </p:cNvPr>
          <p:cNvSpPr txBox="1">
            <a:spLocks/>
          </p:cNvSpPr>
          <p:nvPr/>
        </p:nvSpPr>
        <p:spPr>
          <a:xfrm>
            <a:off x="228600" y="4524311"/>
            <a:ext cx="8915400" cy="6300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5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Why?</a:t>
            </a:r>
          </a:p>
          <a:p>
            <a:pPr algn="ctr"/>
            <a:endParaRPr lang="en-US" sz="75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60EBFC-815D-47D7-9A7D-9266E3E829B3}"/>
              </a:ext>
            </a:extLst>
          </p:cNvPr>
          <p:cNvSpPr/>
          <p:nvPr/>
        </p:nvSpPr>
        <p:spPr>
          <a:xfrm>
            <a:off x="6744977" y="6154469"/>
            <a:ext cx="20484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Steve Healy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6835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222" y="0"/>
            <a:ext cx="10287001" cy="6858000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002910" y="976372"/>
            <a:ext cx="5051732" cy="6300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Bull trout (</a:t>
            </a:r>
            <a:r>
              <a:rPr lang="en-US" sz="50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Salvelinus confluentus</a:t>
            </a:r>
            <a:r>
              <a:rPr lang="en-US" sz="5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)</a:t>
            </a:r>
          </a:p>
          <a:p>
            <a:pPr algn="ctr"/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411282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athan\Documents\Research Related\Chilko 2013\best pictures\bull trout\IMG_41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t="1507" r="10147" b="673"/>
          <a:stretch/>
        </p:blipFill>
        <p:spPr bwMode="auto">
          <a:xfrm>
            <a:off x="0" y="0"/>
            <a:ext cx="9144000" cy="729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E5E2AF-F60E-4A9B-AF7D-03685388D39E}"/>
              </a:ext>
            </a:extLst>
          </p:cNvPr>
          <p:cNvSpPr/>
          <p:nvPr/>
        </p:nvSpPr>
        <p:spPr>
          <a:xfrm>
            <a:off x="4945225" y="72911"/>
            <a:ext cx="41987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</a:rPr>
              <a:t>Furey et al. 2016 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</a:rPr>
              <a:t>Journal of Animal Ecology</a:t>
            </a:r>
            <a:endParaRPr lang="en-CA" sz="30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EEF0B7-17C5-464A-BEA2-B18E4B3B3163}"/>
              </a:ext>
            </a:extLst>
          </p:cNvPr>
          <p:cNvSpPr/>
          <p:nvPr/>
        </p:nvSpPr>
        <p:spPr>
          <a:xfrm>
            <a:off x="6363478" y="1382307"/>
            <a:ext cx="27805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Furey et al. 2015 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</a:rPr>
              <a:t>Journal of Fish Biology</a:t>
            </a:r>
            <a:endParaRPr lang="en-CA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38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31923</TotalTime>
  <Words>280</Words>
  <Application>Microsoft Office PowerPoint</Application>
  <PresentationFormat>On-screen Show (4:3)</PresentationFormat>
  <Paragraphs>61</Paragraphs>
  <Slides>20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Predator-prey interactions between bull trout and juvenile sockeye salmon in Chilko Lake, BC</vt:lpstr>
      <vt:lpstr>PowerPoint Presentation</vt:lpstr>
      <vt:lpstr>PowerPoint Presentation</vt:lpstr>
      <vt:lpstr>Chilko Lake and sockeye salmon smolts</vt:lpstr>
      <vt:lpstr>PowerPoint Presentation</vt:lpstr>
      <vt:lpstr>Acoustic telemetry</vt:lpstr>
      <vt:lpstr>PowerPoint Presentation</vt:lpstr>
      <vt:lpstr>PowerPoint Presentation</vt:lpstr>
      <vt:lpstr>PowerPoint Presentation</vt:lpstr>
      <vt:lpstr>Short-term consumption is similar across temperatures…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Nathaniel Furey</dc:creator>
  <cp:lastModifiedBy>Guest</cp:lastModifiedBy>
  <cp:revision>732</cp:revision>
  <dcterms:created xsi:type="dcterms:W3CDTF">2015-10-14T22:20:29Z</dcterms:created>
  <dcterms:modified xsi:type="dcterms:W3CDTF">2018-03-22T00:12:37Z</dcterms:modified>
</cp:coreProperties>
</file>